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7" r:id="rId2"/>
    <p:sldId id="283" r:id="rId3"/>
    <p:sldId id="275" r:id="rId4"/>
    <p:sldId id="258" r:id="rId5"/>
    <p:sldId id="260" r:id="rId6"/>
    <p:sldId id="269" r:id="rId7"/>
    <p:sldId id="261" r:id="rId8"/>
    <p:sldId id="291" r:id="rId9"/>
    <p:sldId id="292" r:id="rId10"/>
    <p:sldId id="262" r:id="rId11"/>
    <p:sldId id="265" r:id="rId12"/>
    <p:sldId id="274" r:id="rId13"/>
    <p:sldId id="264" r:id="rId14"/>
    <p:sldId id="276" r:id="rId15"/>
    <p:sldId id="293" r:id="rId16"/>
    <p:sldId id="288" r:id="rId17"/>
    <p:sldId id="289" r:id="rId18"/>
    <p:sldId id="290" r:id="rId19"/>
    <p:sldId id="279" r:id="rId20"/>
    <p:sldId id="277" r:id="rId21"/>
    <p:sldId id="284" r:id="rId22"/>
    <p:sldId id="285" r:id="rId23"/>
    <p:sldId id="278" r:id="rId24"/>
    <p:sldId id="273" r:id="rId25"/>
    <p:sldId id="272" r:id="rId26"/>
    <p:sldId id="282" r:id="rId27"/>
    <p:sldId id="286" r:id="rId28"/>
    <p:sldId id="287" r:id="rId29"/>
    <p:sldId id="281" r:id="rId30"/>
    <p:sldId id="259" r:id="rId31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0" autoAdjust="0"/>
    <p:restoredTop sz="94660"/>
  </p:normalViewPr>
  <p:slideViewPr>
    <p:cSldViewPr>
      <p:cViewPr varScale="1">
        <p:scale>
          <a:sx n="84" d="100"/>
          <a:sy n="84" d="100"/>
        </p:scale>
        <p:origin x="-139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03932B6-0236-46F7-AF8E-8F52489FBDF1}" type="datetimeFigureOut">
              <a:rPr lang="en-US" smtClean="0"/>
              <a:t>7/23/2014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A9149C8-9956-4E12-A910-943E0B74B6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96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111D3A45-14CF-4AD3-8352-03D60CE0969F}" type="datetimeFigureOut">
              <a:rPr lang="en-US" smtClean="0"/>
              <a:t>7/23/2014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ECACCF99-0E97-41A3-B63F-362EF0E41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95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6A3DF-CB4B-4888-AB4C-05D5D743E0E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66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CCF99-0E97-41A3-B63F-362EF0E412C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556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6A3DF-CB4B-4888-AB4C-05D5D743E0E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79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6A3DF-CB4B-4888-AB4C-05D5D743E0E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79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6A3DF-CB4B-4888-AB4C-05D5D743E0E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79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6A3DF-CB4B-4888-AB4C-05D5D743E0E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79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6A3DF-CB4B-4888-AB4C-05D5D743E0E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79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6A3DF-CB4B-4888-AB4C-05D5D743E0E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391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4007-12CA-4361-967C-33335E83E8FD}" type="datetimeFigureOut">
              <a:rPr lang="en-US" smtClean="0"/>
              <a:t>7/23/2014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8651-6C6D-4A2A-83E8-3D8985DA4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16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4007-12CA-4361-967C-33335E83E8FD}" type="datetimeFigureOut">
              <a:rPr lang="en-US" smtClean="0"/>
              <a:t>7/23/2014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8651-6C6D-4A2A-83E8-3D8985DA4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862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4007-12CA-4361-967C-33335E83E8FD}" type="datetimeFigureOut">
              <a:rPr lang="en-US" smtClean="0"/>
              <a:t>7/23/2014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8651-6C6D-4A2A-83E8-3D8985DA4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32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4007-12CA-4361-967C-33335E83E8FD}" type="datetimeFigureOut">
              <a:rPr lang="en-US" smtClean="0"/>
              <a:t>7/23/2014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8651-6C6D-4A2A-83E8-3D8985DA4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897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4007-12CA-4361-967C-33335E83E8FD}" type="datetimeFigureOut">
              <a:rPr lang="en-US" smtClean="0"/>
              <a:t>7/23/2014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8651-6C6D-4A2A-83E8-3D8985DA4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6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4007-12CA-4361-967C-33335E83E8FD}" type="datetimeFigureOut">
              <a:rPr lang="en-US" smtClean="0"/>
              <a:t>7/23/2014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8651-6C6D-4A2A-83E8-3D8985DA4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676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4007-12CA-4361-967C-33335E83E8FD}" type="datetimeFigureOut">
              <a:rPr lang="en-US" smtClean="0"/>
              <a:t>7/23/2014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8651-6C6D-4A2A-83E8-3D8985DA4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999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4007-12CA-4361-967C-33335E83E8FD}" type="datetimeFigureOut">
              <a:rPr lang="en-US" smtClean="0"/>
              <a:t>7/23/2014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8651-6C6D-4A2A-83E8-3D8985DA4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359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4007-12CA-4361-967C-33335E83E8FD}" type="datetimeFigureOut">
              <a:rPr lang="en-US" smtClean="0"/>
              <a:t>7/23/2014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8651-6C6D-4A2A-83E8-3D8985DA4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90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4007-12CA-4361-967C-33335E83E8FD}" type="datetimeFigureOut">
              <a:rPr lang="en-US" smtClean="0"/>
              <a:t>7/23/2014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8651-6C6D-4A2A-83E8-3D8985DA4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309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4007-12CA-4361-967C-33335E83E8FD}" type="datetimeFigureOut">
              <a:rPr lang="en-US" smtClean="0"/>
              <a:t>7/23/2014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8651-6C6D-4A2A-83E8-3D8985DA4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260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A4007-12CA-4361-967C-33335E83E8FD}" type="datetimeFigureOut">
              <a:rPr lang="en-US" smtClean="0"/>
              <a:t>7/23/2014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C8651-6C6D-4A2A-83E8-3D8985DA4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7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13.tif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4.jpeg"/><Relationship Id="rId4" Type="http://schemas.openxmlformats.org/officeDocument/2006/relationships/image" Target="../media/image27.jpeg"/><Relationship Id="rId9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6200"/>
            <a:ext cx="3356784" cy="6419850"/>
          </a:xfrm>
          <a:prstGeom prst="rect">
            <a:avLst/>
          </a:prstGeom>
        </p:spPr>
      </p:pic>
      <p:pic>
        <p:nvPicPr>
          <p:cNvPr id="3" name="Picture 4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75" y="5253029"/>
            <a:ext cx="2514600" cy="778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76975" y="60314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R.W. Fernstrum &amp; Company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00562" y="256285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WEKA 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2893634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Boxcoolers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5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13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48" y="1359932"/>
            <a:ext cx="4322311" cy="4038599"/>
          </a:xfrm>
          <a:prstGeom prst="rect">
            <a:avLst/>
          </a:prstGeom>
        </p:spPr>
      </p:pic>
      <p:pic>
        <p:nvPicPr>
          <p:cNvPr id="4" name="Picture 5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58774"/>
            <a:ext cx="3790175" cy="3606656"/>
          </a:xfrm>
          <a:prstGeom prst="rect">
            <a:avLst/>
          </a:prstGeom>
        </p:spPr>
      </p:pic>
      <p:pic>
        <p:nvPicPr>
          <p:cNvPr id="8" name="Picture 5" descr="C:\Users\jcg\Desktop\Boxcooler\Weka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96050"/>
            <a:ext cx="1219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1524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Features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1088872"/>
            <a:ext cx="273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WEKA Protector</a:t>
            </a:r>
            <a:r>
              <a:rPr lang="en-US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TM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Type 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4260" y="1088872"/>
            <a:ext cx="273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WEKA Guard</a:t>
            </a:r>
            <a:r>
              <a:rPr lang="en-US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TM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5410200"/>
            <a:ext cx="8297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Helps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minimize potential damage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the units and hull from stray electrical currents and galvanic corrosion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20960" y="496543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*Recommended replacement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very 5 years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571781"/>
            <a:ext cx="5029200" cy="502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639" y="751438"/>
            <a:ext cx="5268362" cy="5268362"/>
          </a:xfrm>
          <a:prstGeom prst="rect">
            <a:avLst/>
          </a:prstGeom>
        </p:spPr>
      </p:pic>
      <p:pic>
        <p:nvPicPr>
          <p:cNvPr id="4" name="Picture 3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jcg\Desktop\Boxcooler\Weka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96050"/>
            <a:ext cx="1219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1524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Features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734234"/>
            <a:ext cx="3430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One Circuit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Single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eat source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3316069"/>
            <a:ext cx="3430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Multiple Circuits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More than one heat source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7620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Designed to support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single or multiple heat sources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one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unit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2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jcg\Desktop\Boxcooler\Weka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96050"/>
            <a:ext cx="1219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1524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Features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1009471"/>
            <a:ext cx="403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Bottom Mounted WEKA Boxcoolers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Repowering or additional equipment requires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Meets DNV Requirements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3" descr="IMG_3658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881872"/>
            <a:ext cx="4758390" cy="5366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T:\Sales\Cooler &amp; Boat Photos\Boxcoolers\Replacing NRF Boxcoolers - Bottom\Bavenit - Murph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4145280" cy="31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29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2057400"/>
            <a:ext cx="4876800" cy="29291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984248"/>
            <a:ext cx="3901440" cy="3121152"/>
          </a:xfrm>
          <a:prstGeom prst="rect">
            <a:avLst/>
          </a:prstGeom>
        </p:spPr>
      </p:pic>
      <p:pic>
        <p:nvPicPr>
          <p:cNvPr id="5" name="Picture 4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jcg\Desktop\Boxcooler\Weka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96050"/>
            <a:ext cx="1219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1524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676400"/>
            <a:ext cx="273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Athwartship Installation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3800" y="1688068"/>
            <a:ext cx="273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Longitudinal Installation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400" y="1684912"/>
            <a:ext cx="273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Stepped Boxcooler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901" y="2264229"/>
            <a:ext cx="2414899" cy="294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63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jcg\Desktop\Boxcooler\Weka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96050"/>
            <a:ext cx="1219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1524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 Chest (Correct Slot Openings)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76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971550"/>
            <a:ext cx="73723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63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jcg\Desktop\Boxcooler\Weka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96050"/>
            <a:ext cx="1219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152400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 Chest (Incorrect Slot Openings)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295400"/>
            <a:ext cx="752475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88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9" y="716330"/>
            <a:ext cx="4353397" cy="596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jcg\Desktop\Boxcooler\Weka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96050"/>
            <a:ext cx="1219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1524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Warranty Registration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0" y="685800"/>
            <a:ext cx="1752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APPENDIX C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2864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01756"/>
            <a:ext cx="4419600" cy="607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jcg\Desktop\Boxcooler\Weka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96050"/>
            <a:ext cx="1219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1524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Warranty Registration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685800"/>
            <a:ext cx="1752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APPENDIX C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092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98608"/>
            <a:ext cx="4191000" cy="577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jcg\Desktop\Boxcooler\Weka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96050"/>
            <a:ext cx="1219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1524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Warranty Registration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5200" y="685800"/>
            <a:ext cx="1752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APPENDIX C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0207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47650"/>
            <a:ext cx="859155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22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97" y="-19050"/>
            <a:ext cx="3356784" cy="6419850"/>
          </a:xfrm>
          <a:prstGeom prst="rect">
            <a:avLst/>
          </a:prstGeom>
        </p:spPr>
      </p:pic>
      <p:pic>
        <p:nvPicPr>
          <p:cNvPr id="3" name="Picture 4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6468780"/>
            <a:ext cx="1257300" cy="389220"/>
          </a:xfrm>
          <a:prstGeom prst="rect">
            <a:avLst/>
          </a:prstGeom>
        </p:spPr>
      </p:pic>
      <p:pic>
        <p:nvPicPr>
          <p:cNvPr id="9" name="Picture 5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" y="1524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end of this session, you will: 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4142" y="992832"/>
            <a:ext cx="48098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Learn about the WEKA Boxcooler and understand the value</a:t>
            </a:r>
          </a:p>
          <a:p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Market Review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Installation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Warranty Registration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Maintenance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Competitor Overview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3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12"/>
          <a:stretch/>
        </p:blipFill>
        <p:spPr>
          <a:xfrm>
            <a:off x="4757793" y="228600"/>
            <a:ext cx="4233807" cy="2682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1524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Maintenance 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3200400"/>
            <a:ext cx="4216400" cy="316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11"/>
          <p:cNvSpPr/>
          <p:nvPr/>
        </p:nvSpPr>
        <p:spPr>
          <a:xfrm>
            <a:off x="6629400" y="762000"/>
            <a:ext cx="990600" cy="6220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4267200"/>
            <a:ext cx="10112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6" y="3200400"/>
            <a:ext cx="4197884" cy="3148413"/>
          </a:xfrm>
          <a:prstGeom prst="rect">
            <a:avLst/>
          </a:prstGeom>
        </p:spPr>
      </p:pic>
      <p:pic>
        <p:nvPicPr>
          <p:cNvPr id="17" name="Picture 5" descr="C:\Users\jcg\Desktop\Boxcooler\Weka-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96050"/>
            <a:ext cx="1219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09600" y="1073006"/>
            <a:ext cx="424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WEKA Protector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Brass Plugs</a:t>
            </a:r>
          </a:p>
        </p:txBody>
      </p:sp>
    </p:spTree>
    <p:extLst>
      <p:ext uri="{BB962C8B-B14F-4D97-AF65-F5344CB8AC3E}">
        <p14:creationId xmlns:p14="http://schemas.microsoft.com/office/powerpoint/2010/main" val="131355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53" y="685799"/>
            <a:ext cx="8794478" cy="53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jcg\Desktop\Boxcooler\Weka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96050"/>
            <a:ext cx="1219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12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86" y="1143000"/>
            <a:ext cx="6794314" cy="509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1524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Brass Plugs (Permanent Repair)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jcg\Desktop\Boxcooler\Weka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96050"/>
            <a:ext cx="1219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06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400" y="1524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Competitors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762000"/>
            <a:ext cx="8229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Four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main competitors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Duramax Boxcoolers, Klima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Bloksma, GEA Heat Exchangers – Triton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NRF Box Coolers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Sperre Rack Cooler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Competitors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vs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WEKA Boxcooler (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main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differences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Coated Aluminum Brass Tubes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ICAF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Maintenance 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35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762000"/>
            <a:ext cx="8509000" cy="803275"/>
          </a:xfrm>
        </p:spPr>
        <p:txBody>
          <a:bodyPr>
            <a:normAutofit/>
          </a:bodyPr>
          <a:lstStyle/>
          <a:p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Typical Anode Requirement is 0.6 kg/sq. m Cooling </a:t>
            </a:r>
            <a:r>
              <a:rPr lang="en-US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urface per Year</a:t>
            </a: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457200" y="1981200"/>
            <a:ext cx="8229600" cy="3951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="1" dirty="0" smtClean="0"/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 x 1800 kW Diesel Gen – Sets, Auxiliary Cooling for Converters, Transformers, DC Motors, etc. = 422 sq. m of Boxcooler Tubes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Total of 422 sq. m x 0.6 kg/year = 253.2 kg of Copper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nodes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equired per Year</a:t>
            </a:r>
          </a:p>
          <a:p>
            <a:pPr marL="0" indent="0">
              <a:buNone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Total of 253.2 x 5 = 1266 kg (over 1 metric ton) of Copper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nodes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equired for 5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ear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ocking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chedule 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57200" y="1676400"/>
            <a:ext cx="4041775" cy="6397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ICAF System for Typical PSV: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1" name="Picture 10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1524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152400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ICAF (Impressed Current Anti Fouling System)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965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3" descr="DSC0177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9927" y="1029077"/>
            <a:ext cx="6477000" cy="4857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2400" y="15240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Coated Boxcoolers on Singapore Tugs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04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23925"/>
            <a:ext cx="25050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152400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ICAF (Impressed Current Anti Fouling System)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838200"/>
            <a:ext cx="601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Remember: 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ICAF Systems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do not work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fresh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copper anodes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do not have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 electrolyte to dissolve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00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3400" y="838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59735"/>
            <a:ext cx="4572000" cy="5799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152400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Sperre Rack Cooler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801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152400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Sperre Rack Cooler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838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97693"/>
            <a:ext cx="6705599" cy="466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34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57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608" y="138065"/>
            <a:ext cx="3356784" cy="6419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5240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Selling WEKA Boxcoolers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jcg\Desktop\Boxcooler\Weka-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96050"/>
            <a:ext cx="1219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4800" y="973753"/>
            <a:ext cx="7391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Closed Loop Cooling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Sea water does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NOT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enter the hull</a:t>
            </a:r>
          </a:p>
          <a:p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Manufactured exclusively with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90/10 copper nickel tubes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Due to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Natural Anti Fouling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an ICAF system is not required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</a:p>
          <a:p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Routine maintenance does not require dry docking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exclusive bolt hole pattern allows the bonnet to be removed inside the vessel without sea water seeping into the vessel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8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jcg\Desktop\Boxcooler\Weka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96050"/>
            <a:ext cx="1219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400" y="1524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Engineered to Cool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762000"/>
            <a:ext cx="434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Applications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Air conditioning units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Bow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thrusters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Compressors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Electrical equipment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Generator 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Hydraulics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Propulsion &amp; auxiliary engines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Reduction gears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031">
            <a:off x="274583" y="4613435"/>
            <a:ext cx="3235888" cy="215747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9351">
            <a:off x="3160751" y="4957326"/>
            <a:ext cx="3183032" cy="19790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791200" y="721816"/>
            <a:ext cx="411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Type of Vessel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Barges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Cargo 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Carriers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Dredgers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Ferries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Fishing vessels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Ice breakers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Supply vessels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Tankers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Tugs</a:t>
            </a:r>
          </a:p>
        </p:txBody>
      </p:sp>
    </p:spTree>
    <p:extLst>
      <p:ext uri="{BB962C8B-B14F-4D97-AF65-F5344CB8AC3E}">
        <p14:creationId xmlns:p14="http://schemas.microsoft.com/office/powerpoint/2010/main" val="122122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0"/>
            <a:ext cx="426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C:\Users\jcg\Desktop\Powerpoint\IMG_3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5240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Sisuaq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Harvey Gulf </a:t>
            </a:r>
          </a:p>
        </p:txBody>
      </p:sp>
      <p:pic>
        <p:nvPicPr>
          <p:cNvPr id="39941" name="Picture 5" descr="C:\Users\jcg\Desktop\Boxcooler\Weka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13" y="6496050"/>
            <a:ext cx="1219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20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:\Users\jcg\Desktop\Boxcooler\Weka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96050"/>
            <a:ext cx="1219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-76200"/>
            <a:ext cx="4453128" cy="5561652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6248400" y="3810000"/>
            <a:ext cx="1524000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468421" y="2667000"/>
            <a:ext cx="608779" cy="685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7" idx="1"/>
          </p:cNvCxnSpPr>
          <p:nvPr/>
        </p:nvCxnSpPr>
        <p:spPr>
          <a:xfrm flipH="1" flipV="1">
            <a:off x="7171592" y="1676400"/>
            <a:ext cx="981808" cy="148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72400" y="36576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Inlet Slots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8077200" y="2511623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Sea Chest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8153400" y="15240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Outlet Slots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52400" y="1524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Boxcooler Technology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4142" y="992832"/>
            <a:ext cx="434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Exploits Natural Convection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Position of the inlet and outlet slots direct the natural flow of seawater through the sea chest and across the boxcooler tubes. 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Reverse Flow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When vessel is underway.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2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4" y="-383233"/>
            <a:ext cx="11921396" cy="7165033"/>
          </a:xfrm>
          <a:prstGeom prst="rect">
            <a:avLst/>
          </a:prstGeom>
        </p:spPr>
      </p:pic>
      <p:pic>
        <p:nvPicPr>
          <p:cNvPr id="3" name="Picture 2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jcg\Desktop\Boxcooler\Weka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96050"/>
            <a:ext cx="1219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71800" y="24500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Mounting Frame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648200" y="2667000"/>
            <a:ext cx="1295400" cy="0"/>
          </a:xfrm>
          <a:prstGeom prst="straightConnector1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400" y="1524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Exploded View of the WEKA Boxcooler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032" y="3352800"/>
            <a:ext cx="4836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Once the Mounting Frame is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welded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to the top of the sea chest, the frame creates the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water tight seal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4" y="-457200"/>
            <a:ext cx="11921396" cy="7165033"/>
          </a:xfrm>
          <a:prstGeom prst="rect">
            <a:avLst/>
          </a:prstGeom>
        </p:spPr>
      </p:pic>
      <p:pic>
        <p:nvPicPr>
          <p:cNvPr id="3" name="Picture 2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jcg\Desktop\Boxcooler\Weka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96050"/>
            <a:ext cx="1219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1524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Features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7620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Complete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isolation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from the hull during installation and operation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4495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Support Plates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562600" y="3886200"/>
            <a:ext cx="990600" cy="794266"/>
          </a:xfrm>
          <a:prstGeom prst="straightConnector1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562600" y="4724400"/>
            <a:ext cx="990600" cy="762000"/>
          </a:xfrm>
          <a:prstGeom prst="straightConnector1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62400" y="3352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Ring Gasket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181600" y="2514600"/>
            <a:ext cx="1676400" cy="994874"/>
          </a:xfrm>
          <a:prstGeom prst="straightConnector1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657600" y="1605922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Bonnet Gasket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181600" y="1790588"/>
            <a:ext cx="1066800" cy="0"/>
          </a:xfrm>
          <a:prstGeom prst="straightConnector1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657600" y="21452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Insulators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4720512" y="1975254"/>
            <a:ext cx="1527888" cy="354680"/>
          </a:xfrm>
          <a:prstGeom prst="straightConnector1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38065" y="4819471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TiVor Hot* Support plates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help protect the tubes from the hull’s vibrations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76800" y="228600"/>
            <a:ext cx="3761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Exploded View of the WEKA Boxcooler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6140714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 12 mm thick Teflon 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0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46436"/>
            <a:ext cx="7305026" cy="4425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jcg\Desktop\Boxcooler\Weka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96050"/>
            <a:ext cx="1219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1524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Features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374" y="988367"/>
            <a:ext cx="7305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Constructed using uncoated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90/10 Copper Nickel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tubing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58028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Based on a 6 week test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5486400"/>
            <a:ext cx="4782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Boxcooler Material  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4800" y="4543163"/>
            <a:ext cx="1981200" cy="646986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Uncoated 90/10 Copper Nickel Tubes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3318" y="5203880"/>
            <a:ext cx="1910281" cy="646986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Coated Aluminum Brass Tubes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447800" y="4648200"/>
            <a:ext cx="609600" cy="507683"/>
          </a:xfrm>
          <a:prstGeom prst="straightConnector1">
            <a:avLst/>
          </a:prstGeom>
          <a:ln w="41275" cap="rnd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334000" y="3959318"/>
            <a:ext cx="533400" cy="535769"/>
          </a:xfrm>
          <a:prstGeom prst="straightConnector1">
            <a:avLst/>
          </a:prstGeom>
          <a:ln w="41275" cap="rnd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68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91200" y="58028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Based on a 6 week test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76" y="130214"/>
            <a:ext cx="6887424" cy="512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8600" y="5140404"/>
            <a:ext cx="8763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“Copper alloys possess an inherent natural resistance to biofouling. You can see that in these photos which are the result of a 3-month study of several metals in seawater. Clearly, the 90/10 Cu-Ni alloy is resisting fouling from algae mussels, etc. For clarification, the biofouling resistance of copper alloys is due to the copper in the protective oxide film; it is not from the leaching of copper ions.” (Olin Brass)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spcBef>
                <a:spcPts val="1200"/>
              </a:spcBef>
            </a:pP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Photos are from </a:t>
            </a:r>
            <a:r>
              <a:rPr lang="en-US" sz="1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Interrelation Of Corrosion and Fouling Of Metals In Seawater, K.D. Efird, NACE Corrosion/75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40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:\Sales\Marketing\Logos\Corporate Graphics_2013\JPG\line graph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91200" y="58028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Based on a 6 week test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5" descr="T:\Sales\Marketing\Logos\Corporate Graphics_2013\JPG\Copper hairl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8600" y="4476452"/>
            <a:ext cx="8763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“FIGURE 4. Exposure Panels. Panels after 12 months exposure at Langstone Harbour, UK. Left to right-Steel, 90-10 copper-nickel sheathed steel, copper-nickel; all protected with aluminum anodes attached. Far right unprotected copper-nickel. There is no fouling on the unprotected copper-nickel panel. </a:t>
            </a:r>
          </a:p>
          <a:p>
            <a:pPr algn="ctr"/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FIGURE 1. Effect of cathodic protection on anti-fouling of 9010 CuNi</a:t>
            </a:r>
          </a:p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Hence 9010 CuNi tubes would be normally kept electrically isolated form the ships hull, to prevent the CuNi picking up cathodic protection current from the ships cathodic protection system.”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Photo from C A Powell, </a:t>
            </a:r>
            <a:r>
              <a:rPr lang="en-US" sz="1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Preventing Biofouling with Copper-Nickel, 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Copper Development Association Publication 157 October 2002</a:t>
            </a:r>
          </a:p>
          <a:p>
            <a:pPr algn="r"/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 Powell and H T Michels, </a:t>
            </a:r>
            <a:r>
              <a:rPr lang="en-US" sz="1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Copper-Nickel alloys for seawater corrosion resistance and antifouling, a state of the art review, 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paper no 00627, NACE Corrosion 2000, Orlando, FL, Mar-2000. 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5" y="228600"/>
            <a:ext cx="315593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46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808</Words>
  <Application>Microsoft Office PowerPoint</Application>
  <PresentationFormat>On-screen Show (4:3)</PresentationFormat>
  <Paragraphs>160</Paragraphs>
  <Slides>30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C. Gilson</dc:creator>
  <cp:lastModifiedBy>Jessica C. Gilson</cp:lastModifiedBy>
  <cp:revision>71</cp:revision>
  <cp:lastPrinted>2014-07-14T15:38:43Z</cp:lastPrinted>
  <dcterms:created xsi:type="dcterms:W3CDTF">2014-04-11T15:50:51Z</dcterms:created>
  <dcterms:modified xsi:type="dcterms:W3CDTF">2014-07-23T22:03:41Z</dcterms:modified>
</cp:coreProperties>
</file>